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97" r:id="rId4"/>
    <p:sldId id="299" r:id="rId5"/>
    <p:sldId id="298" r:id="rId6"/>
    <p:sldId id="300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5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CAE0BC-FBF1-497C-ACDD-2106BF3F1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8264E9-F017-48EC-A492-9B7AD8889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C24F38-9AB4-42B0-8BF2-57220495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DE4DF-8DE6-4BA8-9146-9666515A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F07B9-B7E3-4A9B-8052-BA69D5669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73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ABAC8-15B4-4C1A-AE54-2FC07897A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FE686D-9DF2-4066-A684-46D4AD9DE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6D0987-137A-491D-A136-3F50B20A7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CF87C-EFC7-4926-B93F-7FDD30618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9FF28B-1913-4247-9405-09380BD1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0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2F5466D-F425-47F8-B805-BA7629639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707D62-53ED-4E66-AF57-00AF59479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E459D-7369-4506-869F-43064D0E0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8006B0-E627-43D0-A073-E6CF938A3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BC1DED-9FCB-471E-AE7E-5F9F98F2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05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4AF60-31E5-4961-A8F6-C91487E7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08939-D963-44AE-91E0-DD23304C4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B10CD0-3AFD-4E73-9C43-50760F153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63547C-FD53-45E3-B59C-1A2A298B3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03DBF6-0A6C-439B-9104-B4E3EAB0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621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C4D0E-05D5-40BA-92CB-0F75A3F6B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76B1D6-8382-48D8-B8DD-D0DB07968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C1DFA-40C6-4A68-9B91-F5FE25BBE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B3F9D3-C8AB-487B-B5B4-3E6A7AB7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C0047-5701-4B50-BD2B-B3CE86AB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937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17E511-DCF4-4C47-891D-46DD8DAD8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599F8-344A-4208-B642-551FBBD8A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BF23A1-329B-47A5-B825-08578E7F5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DFBAAE-7113-4B7E-B426-6192EA7B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3C34C2-A8BD-4BFA-A37A-72E2BE1D7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9A3BB4-4E3C-4443-9522-2A57681B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6F36D-305F-4A25-9B85-EE4099637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88A2AC-FA62-460F-AE52-D5D7983E8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9FBA42-53F4-4107-8815-FF3E6ABF1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A05166-26DB-45D6-8522-0F1E7A55BE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A4C7FEA-338D-452A-B7E7-9E49A22E0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02BD1D-BA18-4CF5-B669-2FA83F8F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32E2EA-3AA8-413C-A61C-8BE2808D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4C40B18-FF9D-452F-8689-E349AC74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28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ABF6F-9B01-4E75-8AD6-029142987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C120D2-C7B7-4540-9450-EC81A2C9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0A25CB-4943-4C76-BC83-577FB4D4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B63B5D-9776-4BA3-9EEB-C7AE9828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67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ED125D-F6EC-4324-91DD-164C670C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401744-71AC-400E-8BA1-5CDAF84A4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C7077C-AD8A-477F-A8A5-224C9819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6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0CAD40-CE41-4D47-8E71-D46A2366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DF0798-0548-48C2-B517-B2117B3DA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5075DF-5C8E-4190-8600-A88D938B9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1BD8CD-A9B4-4DDD-91FD-1AA7C8EC7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C73B19-3590-42D7-92BA-6E10A1BC9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852B9F-C5D7-4325-ADCC-25D9FEFA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758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7E0FE-2B59-4603-84A8-7F02881B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158BA9-B7E2-4481-8516-506D62B34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EC239B-FBAE-42D4-B3A3-0EC724571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E80B3-16AB-4E7B-9634-682D78F3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E13CC3-3C14-4A9A-B942-128AF2DBE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263F67-A416-4DC2-A7D4-4782521C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945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27805C-96F9-43AF-B3EB-25BD8728D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A6C81B-3A2D-4F36-BF1A-5F4083328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0FDFF7-1E38-444B-A6C9-E2C2F60A0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DB55D-62F6-457A-980A-C869C7DC8ACE}" type="datetimeFigureOut">
              <a:rPr lang="ko-KR" altLang="en-US" smtClean="0"/>
              <a:t>2017-11-16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5519E-5F45-448F-9F42-BC64D57BE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13E6A7-8C6F-43FF-85BF-46A32C293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E8699-878C-4EDE-8692-4DAD2E738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84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CA2AB-F7FD-48E3-BCD8-3D81646552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OpenStack</a:t>
            </a:r>
            <a:r>
              <a:rPr lang="ko-KR" altLang="en-US" dirty="0"/>
              <a:t>을 위한 사전 지식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46F53C-19D0-4D24-91D0-8FD10CC60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443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AD87BC-EC94-4188-B34B-02DF338A9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컴퓨트</a:t>
            </a:r>
            <a:r>
              <a:rPr lang="ko-KR" altLang="en-US" dirty="0"/>
              <a:t> 서비스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BEAE4F-A9CF-4EC4-96BB-D7FBF6884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264" y="1281576"/>
            <a:ext cx="7427471" cy="557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FAEFA5-F821-4A17-94F6-0D08886A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스토리지 서비스</a:t>
            </a:r>
          </a:p>
        </p:txBody>
      </p:sp>
      <p:pic>
        <p:nvPicPr>
          <p:cNvPr id="2050" name="Picture 2" descr="https://image.slidesharecdn.com/introductiontocloudcomputingwithamazonwebservices-150327004556-conversion-gate01/95/introduction-to-cloud-computing-with-amazon-web-services-25-638.jpg?cb=1427690157">
            <a:extLst>
              <a:ext uri="{FF2B5EF4-FFF2-40B4-BE49-F238E27FC236}">
                <a16:creationId xmlns:a16="http://schemas.microsoft.com/office/drawing/2014/main" id="{538B8514-F008-450C-89E5-248DCF634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433" y="1690688"/>
            <a:ext cx="9183134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42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8CCD5E-5ED3-49DF-B696-218BE420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Hypervisor</a:t>
            </a:r>
            <a:endParaRPr lang="ko-KR" altLang="en-US" dirty="0"/>
          </a:p>
        </p:txBody>
      </p:sp>
      <p:pic>
        <p:nvPicPr>
          <p:cNvPr id="4" name="내용 개체 틀 2">
            <a:extLst>
              <a:ext uri="{FF2B5EF4-FFF2-40B4-BE49-F238E27FC236}">
                <a16:creationId xmlns:a16="http://schemas.microsoft.com/office/drawing/2014/main" id="{07C85C1B-80EE-48B8-AD00-6AF74E63D94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93998"/>
            <a:ext cx="6096000" cy="4706112"/>
          </a:xfrm>
          <a:prstGeom prst="rect">
            <a:avLst/>
          </a:prstGeom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E2D9DA63-3B82-43AE-B6E6-844C27191C30}"/>
              </a:ext>
            </a:extLst>
          </p:cNvPr>
          <p:cNvSpPr txBox="1"/>
          <p:nvPr/>
        </p:nvSpPr>
        <p:spPr>
          <a:xfrm>
            <a:off x="2917371" y="6488668"/>
            <a:ext cx="927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i="1" dirty="0"/>
              <a:t>Source) http://www.cubrid.org/blog/dev-platform/x86-server-virtualization-technology/</a:t>
            </a:r>
            <a:endParaRPr lang="ko-KR" altLang="en-US" i="1" dirty="0"/>
          </a:p>
        </p:txBody>
      </p:sp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106A0397-8B21-466A-8890-023A3A718940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" y="2006930"/>
            <a:ext cx="6100898" cy="355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82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25E281-9A75-4BBC-AA5F-5164A71C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Native(Bare Metal)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D6A644B-A1EB-4164-96E4-F5F50CD56DD1}"/>
              </a:ext>
            </a:extLst>
          </p:cNvPr>
          <p:cNvSpPr>
            <a:spLocks noGrp="1"/>
          </p:cNvSpPr>
          <p:nvPr/>
        </p:nvSpPr>
        <p:spPr>
          <a:xfrm>
            <a:off x="752135" y="2072762"/>
            <a:ext cx="52578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Kernel-based Virtual Machine</a:t>
            </a:r>
          </a:p>
          <a:p>
            <a:r>
              <a:rPr lang="en-US" altLang="ko-KR" dirty="0"/>
              <a:t>Intel VT-x / AMD-v</a:t>
            </a:r>
          </a:p>
          <a:p>
            <a:r>
              <a:rPr lang="en-US" altLang="ko-KR" dirty="0"/>
              <a:t>Mainline in Kernel 2.6.20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A57C59B-99E5-46A6-9D2D-A5A594FF855C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095" y="1585283"/>
            <a:ext cx="4720073" cy="500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44CCDF-828B-4C8F-AB26-430AFEB15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Hosted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EF1C1-866D-4ABA-9043-FE63F0E1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595" y="1572410"/>
            <a:ext cx="5628810" cy="528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9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2DA9F-1264-460A-AEE3-E5090B790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Full Virtualization</a:t>
            </a:r>
            <a:endParaRPr lang="ko-KR" altLang="en-US" dirty="0"/>
          </a:p>
        </p:txBody>
      </p:sp>
      <p:pic>
        <p:nvPicPr>
          <p:cNvPr id="3074" name="Picture 2" descr="http://cfile30.uf.tistory.com/image/23041C3852CD552826CE77">
            <a:extLst>
              <a:ext uri="{FF2B5EF4-FFF2-40B4-BE49-F238E27FC236}">
                <a16:creationId xmlns:a16="http://schemas.microsoft.com/office/drawing/2014/main" id="{E5924934-48D8-43CE-AA7B-6DE8528F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603" y="1485900"/>
            <a:ext cx="6846794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003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4A68D-4B50-440A-8D6F-2AF19A4A6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Half Virtualization</a:t>
            </a:r>
            <a:endParaRPr lang="ko-KR" altLang="en-US" dirty="0"/>
          </a:p>
        </p:txBody>
      </p:sp>
      <p:pic>
        <p:nvPicPr>
          <p:cNvPr id="4098" name="Picture 2" descr="http://cfile7.uf.tistory.com/image/27237F3852CD55281840EB">
            <a:extLst>
              <a:ext uri="{FF2B5EF4-FFF2-40B4-BE49-F238E27FC236}">
                <a16:creationId xmlns:a16="http://schemas.microsoft.com/office/drawing/2014/main" id="{B64B6DD2-8C15-4DD3-97F1-C7E82437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517" y="1262063"/>
            <a:ext cx="6296966" cy="559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29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E9B12-2067-42C3-9DDF-39EA7845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Hypervisors</a:t>
            </a:r>
            <a:endParaRPr lang="ko-KR" altLang="en-US" dirty="0"/>
          </a:p>
        </p:txBody>
      </p:sp>
      <p:pic>
        <p:nvPicPr>
          <p:cNvPr id="5122" name="Picture 2" descr="kvm에 대한 이미지 검색결과">
            <a:extLst>
              <a:ext uri="{FF2B5EF4-FFF2-40B4-BE49-F238E27FC236}">
                <a16:creationId xmlns:a16="http://schemas.microsoft.com/office/drawing/2014/main" id="{42B5E9B6-D7BC-49DF-8046-6E22452A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2949329" cy="195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xen에 대한 이미지 검색결과">
            <a:extLst>
              <a:ext uri="{FF2B5EF4-FFF2-40B4-BE49-F238E27FC236}">
                <a16:creationId xmlns:a16="http://schemas.microsoft.com/office/drawing/2014/main" id="{5BEE5DB3-37E0-4B2E-B9B9-0CDC599EC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888" y="1690688"/>
            <a:ext cx="3208185" cy="14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yper-v에 대한 이미지 검색결과">
            <a:extLst>
              <a:ext uri="{FF2B5EF4-FFF2-40B4-BE49-F238E27FC236}">
                <a16:creationId xmlns:a16="http://schemas.microsoft.com/office/drawing/2014/main" id="{D922B5C3-ED45-4D4B-AE5B-44580A47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98640"/>
            <a:ext cx="3333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vsphere esxi에 대한 이미지 검색결과">
            <a:extLst>
              <a:ext uri="{FF2B5EF4-FFF2-40B4-BE49-F238E27FC236}">
                <a16:creationId xmlns:a16="http://schemas.microsoft.com/office/drawing/2014/main" id="{DA071930-BBE7-4C37-9FB0-856BA1891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636" y="4405526"/>
            <a:ext cx="2906437" cy="181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docker에 대한 이미지 검색결과">
            <a:extLst>
              <a:ext uri="{FF2B5EF4-FFF2-40B4-BE49-F238E27FC236}">
                <a16:creationId xmlns:a16="http://schemas.microsoft.com/office/drawing/2014/main" id="{3BC5363D-C3E8-4999-8963-53FE50FB6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341" y="1972165"/>
            <a:ext cx="1346546" cy="115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virtualbox에 대한 이미지 검색결과">
            <a:extLst>
              <a:ext uri="{FF2B5EF4-FFF2-40B4-BE49-F238E27FC236}">
                <a16:creationId xmlns:a16="http://schemas.microsoft.com/office/drawing/2014/main" id="{CE05EFDB-64BE-40A5-B5B0-3515A4302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884" y="4613895"/>
            <a:ext cx="1333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vmware workstation에 대한 이미지 검색결과">
            <a:extLst>
              <a:ext uri="{FF2B5EF4-FFF2-40B4-BE49-F238E27FC236}">
                <a16:creationId xmlns:a16="http://schemas.microsoft.com/office/drawing/2014/main" id="{D906D38F-CCB3-48A1-8934-3C6C1220F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64" y="4708215"/>
            <a:ext cx="1525859" cy="152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parallels desktop에 대한 이미지 검색결과">
            <a:extLst>
              <a:ext uri="{FF2B5EF4-FFF2-40B4-BE49-F238E27FC236}">
                <a16:creationId xmlns:a16="http://schemas.microsoft.com/office/drawing/2014/main" id="{B3CEAC8F-2C0B-459B-B15B-B6143EBDE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610" y="1863245"/>
            <a:ext cx="2791531" cy="133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1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E0992-887D-4509-9B81-967FE97CE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 formats for Hypervisors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DE4EF21-C9BF-42C9-A1EA-A65F91D841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76564"/>
              </p:ext>
            </p:extLst>
          </p:nvPr>
        </p:nvGraphicFramePr>
        <p:xfrm>
          <a:off x="838200" y="1825625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682236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876121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Hypervisor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Support Image Format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229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KVM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img</a:t>
                      </a:r>
                      <a:r>
                        <a:rPr lang="en-US" altLang="ko-KR" dirty="0"/>
                        <a:t>, qcow2, </a:t>
                      </a:r>
                      <a:r>
                        <a:rPr lang="en-US" altLang="ko-KR" dirty="0" err="1"/>
                        <a:t>vmdk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71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Vmware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vmdk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113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VirtualBox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Vdi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vmdk</a:t>
                      </a:r>
                      <a:r>
                        <a:rPr lang="en-US" altLang="ko-KR" dirty="0"/>
                        <a:t>, qcow2,vhd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70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Hyper-V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vhd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vmdk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vdi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225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Xen, Xen Server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Qcow2, </a:t>
                      </a:r>
                      <a:r>
                        <a:rPr lang="en-US" altLang="ko-KR" dirty="0" err="1"/>
                        <a:t>vhd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176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753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78A16-EA2A-430B-A673-BA737AB76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Fixed IP  / Floating IP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88202589-4127-4FE8-8047-8D6B489F7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54" y="1690688"/>
            <a:ext cx="4780734" cy="4283463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5F24162D-0D85-4BA6-8342-E55D92C29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150" y="1690688"/>
            <a:ext cx="4634618" cy="43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5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EEA6C-043F-4CFC-9B12-07E47EFC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차후 스터디 </a:t>
            </a:r>
            <a:r>
              <a:rPr lang="ko-KR" altLang="en-US" dirty="0" err="1">
                <a:ea typeface="맑은 고딕"/>
              </a:rPr>
              <a:t>Road</a:t>
            </a:r>
            <a:r>
              <a:rPr lang="ko-KR" altLang="en-US" dirty="0">
                <a:ea typeface="맑은 고딕"/>
              </a:rPr>
              <a:t> map 안내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626B87A5-C185-47EE-8DBE-DA5911756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574870"/>
              </p:ext>
            </p:extLst>
          </p:nvPr>
        </p:nvGraphicFramePr>
        <p:xfrm>
          <a:off x="885825" y="1743075"/>
          <a:ext cx="10496550" cy="4628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975">
                  <a:extLst>
                    <a:ext uri="{9D8B030D-6E8A-4147-A177-3AD203B41FA5}">
                      <a16:colId xmlns:a16="http://schemas.microsoft.com/office/drawing/2014/main" val="2870105892"/>
                    </a:ext>
                  </a:extLst>
                </a:gridCol>
                <a:gridCol w="9553575">
                  <a:extLst>
                    <a:ext uri="{9D8B030D-6E8A-4147-A177-3AD203B41FA5}">
                      <a16:colId xmlns:a16="http://schemas.microsoft.com/office/drawing/2014/main" val="40559033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직군(주제) 별 분류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351497"/>
                  </a:ext>
                </a:extLst>
              </a:tr>
              <a:tr h="4257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난이도</a:t>
                      </a:r>
                    </a:p>
                    <a:p>
                      <a:pPr lvl="0" algn="ctr" latinLnBrk="1">
                        <a:buNone/>
                      </a:pPr>
                      <a:r>
                        <a:rPr lang="ko-KR" altLang="en-US" dirty="0"/>
                        <a:t>(</a:t>
                      </a:r>
                      <a:r>
                        <a:rPr lang="ko-KR" altLang="en-US" dirty="0" err="1"/>
                        <a:t>Level</a:t>
                      </a:r>
                      <a:r>
                        <a:rPr lang="ko-KR" alt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02626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9D2AA1D6-2356-4FEF-B975-381197B13845}"/>
              </a:ext>
            </a:extLst>
          </p:cNvPr>
          <p:cNvSpPr/>
          <p:nvPr/>
        </p:nvSpPr>
        <p:spPr>
          <a:xfrm>
            <a:off x="1905000" y="5410200"/>
            <a:ext cx="935250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ea typeface="맑은 고딕"/>
              </a:rPr>
              <a:t>[ </a:t>
            </a:r>
            <a:r>
              <a:rPr lang="ko-KR" altLang="en-US" b="1" dirty="0" err="1">
                <a:ea typeface="맑은 고딕"/>
              </a:rPr>
              <a:t>Class</a:t>
            </a:r>
            <a:r>
              <a:rPr lang="ko-KR" altLang="en-US" b="1" dirty="0">
                <a:ea typeface="맑은 고딕"/>
              </a:rPr>
              <a:t> 101 ]</a:t>
            </a:r>
          </a:p>
          <a:p>
            <a:pPr algn="ctr"/>
            <a:r>
              <a:rPr lang="ko-KR" altLang="en-US" dirty="0" err="1">
                <a:ea typeface="맑은 고딕"/>
              </a:rPr>
              <a:t>OpenStack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Basic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8585AA-B142-409E-8FFE-3DA3FB3BFFB9}"/>
              </a:ext>
            </a:extLst>
          </p:cNvPr>
          <p:cNvSpPr/>
          <p:nvPr/>
        </p:nvSpPr>
        <p:spPr>
          <a:xfrm>
            <a:off x="1905000" y="3933825"/>
            <a:ext cx="226630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ea typeface="맑은 고딕"/>
              </a:rPr>
              <a:t>[ </a:t>
            </a:r>
            <a:r>
              <a:rPr lang="ko-KR" altLang="en-US" b="1" dirty="0" err="1">
                <a:ea typeface="맑은 고딕"/>
              </a:rPr>
              <a:t>Class</a:t>
            </a:r>
            <a:r>
              <a:rPr lang="ko-KR" altLang="en-US" b="1" dirty="0">
                <a:ea typeface="맑은 고딕"/>
              </a:rPr>
              <a:t> 201 ]</a:t>
            </a:r>
          </a:p>
          <a:p>
            <a:pPr algn="ctr"/>
            <a:r>
              <a:rPr lang="ko-KR" altLang="en-US" dirty="0" err="1">
                <a:ea typeface="맑은 고딕"/>
              </a:rPr>
              <a:t>OpenStack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Admin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589056-9D44-48C2-B019-D37FFC32E1E1}"/>
              </a:ext>
            </a:extLst>
          </p:cNvPr>
          <p:cNvSpPr/>
          <p:nvPr/>
        </p:nvSpPr>
        <p:spPr>
          <a:xfrm>
            <a:off x="4264338" y="3931912"/>
            <a:ext cx="226630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ea typeface="맑은 고딕"/>
              </a:rPr>
              <a:t>[ </a:t>
            </a:r>
            <a:r>
              <a:rPr lang="ko-KR" altLang="en-US" b="1" dirty="0" err="1">
                <a:ea typeface="맑은 고딕"/>
              </a:rPr>
              <a:t>Class</a:t>
            </a:r>
            <a:r>
              <a:rPr lang="ko-KR" altLang="en-US" b="1" dirty="0">
                <a:ea typeface="맑은 고딕"/>
              </a:rPr>
              <a:t> 202 ]</a:t>
            </a:r>
          </a:p>
          <a:p>
            <a:pPr algn="ctr"/>
            <a:r>
              <a:rPr lang="ko-KR" altLang="en-US" dirty="0" err="1">
                <a:ea typeface="맑은 고딕"/>
              </a:rPr>
              <a:t>OpenStack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Dev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4ADEBF-AB43-48CB-8014-C01EE027D884}"/>
              </a:ext>
            </a:extLst>
          </p:cNvPr>
          <p:cNvSpPr/>
          <p:nvPr/>
        </p:nvSpPr>
        <p:spPr>
          <a:xfrm>
            <a:off x="6630988" y="3948387"/>
            <a:ext cx="2266950" cy="898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ea typeface="맑은 고딕"/>
              </a:rPr>
              <a:t>[ </a:t>
            </a:r>
            <a:r>
              <a:rPr lang="ko-KR" altLang="en-US" b="1" dirty="0" err="1">
                <a:ea typeface="맑은 고딕"/>
              </a:rPr>
              <a:t>Class</a:t>
            </a:r>
            <a:r>
              <a:rPr lang="ko-KR" altLang="en-US" b="1" dirty="0">
                <a:ea typeface="맑은 고딕"/>
              </a:rPr>
              <a:t> 203 ]</a:t>
            </a:r>
          </a:p>
          <a:p>
            <a:pPr algn="ctr"/>
            <a:r>
              <a:rPr lang="ko-KR" altLang="en-US" dirty="0" err="1">
                <a:ea typeface="맑은 고딕"/>
              </a:rPr>
              <a:t>OpenStack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Documentize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4B6483-8E02-46CE-99EA-73403DD01545}"/>
              </a:ext>
            </a:extLst>
          </p:cNvPr>
          <p:cNvSpPr/>
          <p:nvPr/>
        </p:nvSpPr>
        <p:spPr>
          <a:xfrm>
            <a:off x="8983663" y="3948802"/>
            <a:ext cx="2266950" cy="897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ea typeface="맑은 고딕"/>
              </a:rPr>
              <a:t>[ </a:t>
            </a:r>
            <a:r>
              <a:rPr lang="ko-KR" altLang="en-US" b="1" dirty="0" err="1">
                <a:ea typeface="맑은 고딕"/>
              </a:rPr>
              <a:t>Class</a:t>
            </a:r>
            <a:r>
              <a:rPr lang="ko-KR" altLang="en-US" b="1" dirty="0">
                <a:ea typeface="맑은 고딕"/>
              </a:rPr>
              <a:t> 204 ]</a:t>
            </a:r>
          </a:p>
          <a:p>
            <a:pPr algn="ctr"/>
            <a:r>
              <a:rPr lang="ko-KR" altLang="en-US" dirty="0" err="1">
                <a:ea typeface="맑은 고딕"/>
              </a:rPr>
              <a:t>OpenStack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Upstream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Training</a:t>
            </a: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1B32C316-98CC-4133-9656-3B69CC0F52CD}"/>
              </a:ext>
            </a:extLst>
          </p:cNvPr>
          <p:cNvSpPr/>
          <p:nvPr/>
        </p:nvSpPr>
        <p:spPr>
          <a:xfrm>
            <a:off x="2803525" y="4881563"/>
            <a:ext cx="484188" cy="502818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3844CB8A-B335-4AD1-BE5E-0DDFE1C53BE1}"/>
              </a:ext>
            </a:extLst>
          </p:cNvPr>
          <p:cNvSpPr/>
          <p:nvPr/>
        </p:nvSpPr>
        <p:spPr>
          <a:xfrm>
            <a:off x="5155734" y="4881561"/>
            <a:ext cx="484188" cy="502818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위쪽 16">
            <a:extLst>
              <a:ext uri="{FF2B5EF4-FFF2-40B4-BE49-F238E27FC236}">
                <a16:creationId xmlns:a16="http://schemas.microsoft.com/office/drawing/2014/main" id="{178F3B17-00F7-4BB1-A3D7-644AEBF41209}"/>
              </a:ext>
            </a:extLst>
          </p:cNvPr>
          <p:cNvSpPr/>
          <p:nvPr/>
        </p:nvSpPr>
        <p:spPr>
          <a:xfrm>
            <a:off x="7515194" y="4881561"/>
            <a:ext cx="484188" cy="502818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8C7D9950-67B5-4D9F-97D3-E2E5F0A4B460}"/>
              </a:ext>
            </a:extLst>
          </p:cNvPr>
          <p:cNvSpPr/>
          <p:nvPr/>
        </p:nvSpPr>
        <p:spPr>
          <a:xfrm>
            <a:off x="9875061" y="4881561"/>
            <a:ext cx="484188" cy="502818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954669-63D3-4463-B660-F21707E0B788}"/>
              </a:ext>
            </a:extLst>
          </p:cNvPr>
          <p:cNvSpPr/>
          <p:nvPr/>
        </p:nvSpPr>
        <p:spPr>
          <a:xfrm>
            <a:off x="4278313" y="2254250"/>
            <a:ext cx="2266950" cy="1175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ea typeface="맑은 고딕"/>
              </a:rPr>
              <a:t>[ </a:t>
            </a:r>
            <a:r>
              <a:rPr lang="ko-KR" altLang="en-US" b="1" dirty="0" err="1">
                <a:ea typeface="맑은 고딕"/>
              </a:rPr>
              <a:t>Class</a:t>
            </a:r>
            <a:r>
              <a:rPr lang="ko-KR" altLang="en-US" b="1" dirty="0">
                <a:ea typeface="맑은 고딕"/>
              </a:rPr>
              <a:t> 302 ]</a:t>
            </a:r>
          </a:p>
          <a:p>
            <a:pPr algn="ctr"/>
            <a:r>
              <a:rPr lang="ko-KR" altLang="en-US" dirty="0" err="1">
                <a:ea typeface="맑은 고딕"/>
              </a:rPr>
              <a:t>OpenStack</a:t>
            </a:r>
            <a:r>
              <a:rPr lang="ko-KR" altLang="en-US" dirty="0">
                <a:ea typeface="맑은 고딕"/>
              </a:rPr>
              <a:t> </a:t>
            </a:r>
          </a:p>
          <a:p>
            <a:pPr algn="ctr"/>
            <a:r>
              <a:rPr lang="ko-KR" altLang="en-US" dirty="0">
                <a:ea typeface="맑은 고딕"/>
              </a:rPr>
              <a:t>Project/</a:t>
            </a:r>
            <a:r>
              <a:rPr lang="ko-KR" altLang="en-US" dirty="0" err="1">
                <a:ea typeface="맑은 고딕"/>
              </a:rPr>
              <a:t>Component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Analysis</a:t>
            </a:r>
            <a:endParaRPr lang="ko-KR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AB3ED19B-CCDA-46D9-AFA4-77CCA5236BAA}"/>
              </a:ext>
            </a:extLst>
          </p:cNvPr>
          <p:cNvSpPr/>
          <p:nvPr/>
        </p:nvSpPr>
        <p:spPr>
          <a:xfrm>
            <a:off x="5155735" y="3428704"/>
            <a:ext cx="484188" cy="502818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B8584C6-3EAE-406B-9797-67C39877C7AF}"/>
              </a:ext>
            </a:extLst>
          </p:cNvPr>
          <p:cNvSpPr/>
          <p:nvPr/>
        </p:nvSpPr>
        <p:spPr>
          <a:xfrm>
            <a:off x="1905000" y="2254250"/>
            <a:ext cx="2266950" cy="1175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ea typeface="맑은 고딕"/>
              </a:rPr>
              <a:t>[ </a:t>
            </a:r>
            <a:r>
              <a:rPr lang="ko-KR" altLang="en-US" b="1" dirty="0" err="1">
                <a:ea typeface="맑은 고딕"/>
              </a:rPr>
              <a:t>Class</a:t>
            </a:r>
            <a:r>
              <a:rPr lang="ko-KR" altLang="en-US" b="1" dirty="0">
                <a:ea typeface="맑은 고딕"/>
              </a:rPr>
              <a:t> 301 ]</a:t>
            </a:r>
          </a:p>
          <a:p>
            <a:pPr algn="ctr"/>
            <a:r>
              <a:rPr lang="ko-KR" altLang="en-US" dirty="0" err="1">
                <a:ea typeface="맑은 고딕"/>
              </a:rPr>
              <a:t>OpenStack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Effective</a:t>
            </a:r>
            <a:r>
              <a:rPr lang="ko-KR" altLang="en-US" dirty="0">
                <a:ea typeface="맑은 고딕"/>
              </a:rPr>
              <a:t> Management</a:t>
            </a:r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19010B63-3D77-4E90-8809-6E7D1834EBAB}"/>
              </a:ext>
            </a:extLst>
          </p:cNvPr>
          <p:cNvSpPr/>
          <p:nvPr/>
        </p:nvSpPr>
        <p:spPr>
          <a:xfrm>
            <a:off x="2796396" y="3433194"/>
            <a:ext cx="484188" cy="502818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CF78FE-3916-44B5-9F9D-65FA73C5A530}"/>
              </a:ext>
            </a:extLst>
          </p:cNvPr>
          <p:cNvSpPr/>
          <p:nvPr/>
        </p:nvSpPr>
        <p:spPr>
          <a:xfrm>
            <a:off x="6630988" y="2266950"/>
            <a:ext cx="4612679" cy="1158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b="1" dirty="0">
                <a:ea typeface="맑은 고딕"/>
              </a:rPr>
              <a:t>[ </a:t>
            </a:r>
            <a:r>
              <a:rPr lang="ko-KR" altLang="en-US" b="1" dirty="0" err="1">
                <a:ea typeface="맑은 고딕"/>
              </a:rPr>
              <a:t>Class</a:t>
            </a:r>
            <a:r>
              <a:rPr lang="ko-KR" altLang="en-US" b="1" dirty="0">
                <a:ea typeface="맑은 고딕"/>
              </a:rPr>
              <a:t> 303 ]</a:t>
            </a:r>
          </a:p>
          <a:p>
            <a:pPr algn="ctr"/>
            <a:r>
              <a:rPr lang="ko-KR" altLang="en-US" dirty="0" err="1">
                <a:ea typeface="맑은 고딕"/>
              </a:rPr>
              <a:t>OpenStack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Contribution</a:t>
            </a:r>
          </a:p>
          <a:p>
            <a:pPr algn="ctr"/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Translation</a:t>
            </a:r>
            <a:r>
              <a:rPr lang="ko-KR" altLang="en-US" dirty="0">
                <a:ea typeface="맑은 고딕"/>
              </a:rPr>
              <a:t> / </a:t>
            </a:r>
            <a:r>
              <a:rPr lang="ko-KR" altLang="en-US" dirty="0" err="1">
                <a:ea typeface="맑은 고딕"/>
              </a:rPr>
              <a:t>Code</a:t>
            </a:r>
            <a:r>
              <a:rPr lang="ko-KR" altLang="en-US" dirty="0">
                <a:ea typeface="맑은 고딕"/>
              </a:rPr>
              <a:t> / </a:t>
            </a:r>
            <a:r>
              <a:rPr lang="ko-KR" altLang="en-US" dirty="0" err="1">
                <a:ea typeface="맑은 고딕"/>
              </a:rPr>
              <a:t>Docs</a:t>
            </a:r>
            <a:r>
              <a:rPr lang="ko-KR" altLang="en-US" dirty="0">
                <a:ea typeface="맑은 고딕"/>
              </a:rPr>
              <a:t> / </a:t>
            </a:r>
            <a:r>
              <a:rPr lang="ko-KR" altLang="en-US" dirty="0" err="1">
                <a:ea typeface="맑은 고딕"/>
              </a:rPr>
              <a:t>etc</a:t>
            </a:r>
            <a:r>
              <a:rPr lang="ko-KR" altLang="en-US" dirty="0">
                <a:ea typeface="맑은 고딕"/>
              </a:rPr>
              <a:t>)</a:t>
            </a:r>
          </a:p>
        </p:txBody>
      </p:sp>
      <p:sp>
        <p:nvSpPr>
          <p:cNvPr id="25" name="화살표: 위쪽 24">
            <a:extLst>
              <a:ext uri="{FF2B5EF4-FFF2-40B4-BE49-F238E27FC236}">
                <a16:creationId xmlns:a16="http://schemas.microsoft.com/office/drawing/2014/main" id="{75301A62-0A73-4D7E-884D-0885E22E7A22}"/>
              </a:ext>
            </a:extLst>
          </p:cNvPr>
          <p:cNvSpPr/>
          <p:nvPr/>
        </p:nvSpPr>
        <p:spPr>
          <a:xfrm>
            <a:off x="7515194" y="3428704"/>
            <a:ext cx="484188" cy="502818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위쪽 25">
            <a:extLst>
              <a:ext uri="{FF2B5EF4-FFF2-40B4-BE49-F238E27FC236}">
                <a16:creationId xmlns:a16="http://schemas.microsoft.com/office/drawing/2014/main" id="{9691B4DA-C530-4B16-9D61-9671CA213DB1}"/>
              </a:ext>
            </a:extLst>
          </p:cNvPr>
          <p:cNvSpPr/>
          <p:nvPr/>
        </p:nvSpPr>
        <p:spPr>
          <a:xfrm>
            <a:off x="9875063" y="3428704"/>
            <a:ext cx="484188" cy="502818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089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2AF69-A4E1-4209-BCEC-54E6DD0F5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 Class</a:t>
            </a:r>
            <a:endParaRPr lang="ko-KR" altLang="en-US" dirty="0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A02C5CE6-06C3-4C8C-8DB1-5EDB6DD9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28" y="1689276"/>
            <a:ext cx="9095253" cy="510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79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6F4AF-17CB-48A6-9771-DCD1E868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CIDR</a:t>
            </a:r>
            <a:endParaRPr lang="ko-KR" altLang="en-US" dirty="0"/>
          </a:p>
        </p:txBody>
      </p:sp>
      <p:pic>
        <p:nvPicPr>
          <p:cNvPr id="4" name="그림 4" descr="IP_Address_Match.png">
            <a:extLst>
              <a:ext uri="{FF2B5EF4-FFF2-40B4-BE49-F238E27FC236}">
                <a16:creationId xmlns:a16="http://schemas.microsoft.com/office/drawing/2014/main" id="{A4ADE9BE-4016-49D6-9E21-430AD70D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7842"/>
            <a:ext cx="4991190" cy="4916193"/>
          </a:xfrm>
          <a:prstGeom prst="rect">
            <a:avLst/>
          </a:prstGeom>
        </p:spPr>
      </p:pic>
      <p:pic>
        <p:nvPicPr>
          <p:cNvPr id="6" name="그림 6" descr="CIDR_Address.png">
            <a:extLst>
              <a:ext uri="{FF2B5EF4-FFF2-40B4-BE49-F238E27FC236}">
                <a16:creationId xmlns:a16="http://schemas.microsoft.com/office/drawing/2014/main" id="{00C02BA6-3293-42F2-A1B0-50F1F346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143" y="2528918"/>
            <a:ext cx="5887128" cy="32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54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8215B-4B63-46CC-8F24-23BED205C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SDN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B00DEEE-BC7F-4B69-B0C7-BD324B3D9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6" y="1689276"/>
            <a:ext cx="7692602" cy="50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88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60D70-CC96-4022-8018-C35C57806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OpenFlow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340781A0-0263-41AD-A469-5EE5FE25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861" y="1689276"/>
            <a:ext cx="7648172" cy="51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92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0B604-B153-44C8-9581-679F022E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Storage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03C9BEB-E516-4ABC-B3F5-905802F33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82" y="2514600"/>
            <a:ext cx="10490740" cy="25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19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CAC8A-4506-49BB-9CC9-7AE52B47D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Storage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9ECF0C95-D261-46AD-BCD6-56A3FD952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516" y="1691182"/>
            <a:ext cx="3489572" cy="51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11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DB0C8-0AAC-4F38-BC05-AF59BF95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Cinder / Swift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8E960526-6ECA-4B9B-B66B-0B9420A2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6450"/>
            <a:ext cx="4921277" cy="4098957"/>
          </a:xfrm>
          <a:prstGeom prst="rect">
            <a:avLst/>
          </a:prstGeom>
        </p:spPr>
      </p:pic>
      <p:pic>
        <p:nvPicPr>
          <p:cNvPr id="3" name="그림 4" descr="openstack_ntap_integration_overview.jpg">
            <a:extLst>
              <a:ext uri="{FF2B5EF4-FFF2-40B4-BE49-F238E27FC236}">
                <a16:creationId xmlns:a16="http://schemas.microsoft.com/office/drawing/2014/main" id="{03850FDE-701E-40EC-BEB7-90ADD372B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2076450"/>
            <a:ext cx="5304242" cy="408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42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78985-1FD9-460D-9134-52B59BFA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RBD(RADOS Block Device)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E8D3B5D1-BCEC-4132-9409-90A210EDC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92" y="1691182"/>
            <a:ext cx="6792595" cy="51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03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24BC4-446D-4A30-B538-C526144BE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 Releases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5A53DC7D-CE03-4A11-B7C2-E2A5479E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207" y="1689276"/>
            <a:ext cx="8498760" cy="516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7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BE608-1F9A-47C7-9D17-22BE3113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OpenStack Architecture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8747FA27-7D59-4892-A8BC-B453DC9CC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44" y="1689276"/>
            <a:ext cx="10699436" cy="509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79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B9C66-9CB5-4857-9009-78E444A0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맑은 고딕"/>
              </a:rPr>
              <a:t>향후 스터디 진행방향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98814-A6A3-41D6-81A4-63FC81F8C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모르는 건</a:t>
            </a:r>
            <a:r>
              <a:rPr 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부끄러운 게</a:t>
            </a:r>
            <a:r>
              <a:rPr lang="ko-KR" dirty="0">
                <a:ea typeface="맑은 고딕"/>
              </a:rPr>
              <a:t> 아닙니다. 우리 모두 다 모릅니다.</a:t>
            </a:r>
            <a:endParaRPr lang="ko-KR" altLang="en-US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쉬운 것도 서로 서슴없이 질문하고 답변하도록 하면 좋겠습니다</a:t>
            </a:r>
            <a:r>
              <a:rPr lang="en-US" altLang="ko-KR" dirty="0">
                <a:ea typeface="맑은 고딕"/>
              </a:rPr>
              <a:t>.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개인 사정이 있으시면 말씀하시고 </a:t>
            </a:r>
            <a:r>
              <a:rPr lang="ko-KR" altLang="en-US" dirty="0" err="1">
                <a:ea typeface="맑은 고딕"/>
              </a:rPr>
              <a:t>불참하셔도</a:t>
            </a:r>
            <a:r>
              <a:rPr lang="ko-KR" altLang="en-US" dirty="0">
                <a:ea typeface="맑은 고딕"/>
              </a:rPr>
              <a:t> </a:t>
            </a:r>
            <a:r>
              <a:rPr lang="ko-KR" dirty="0">
                <a:ea typeface="맑은 고딕"/>
              </a:rPr>
              <a:t>괜찮습니다.</a:t>
            </a:r>
            <a:endParaRPr lang="ko-KR" altLang="en-US">
              <a:ea typeface="맑은 고딕"/>
            </a:endParaRPr>
          </a:p>
          <a:p>
            <a:pPr lvl="1">
              <a:buFont typeface="Arial"/>
            </a:pPr>
            <a:r>
              <a:rPr lang="ko-KR" dirty="0">
                <a:ea typeface="맑은 고딕"/>
              </a:rPr>
              <a:t>다만, </a:t>
            </a:r>
            <a:r>
              <a:rPr lang="ko-KR" altLang="en-US" dirty="0">
                <a:ea typeface="맑은 고딕"/>
              </a:rPr>
              <a:t>무 통보</a:t>
            </a:r>
            <a:r>
              <a:rPr lang="ko-KR" dirty="0">
                <a:ea typeface="맑은 고딕"/>
              </a:rPr>
              <a:t> 결석 3회 </a:t>
            </a:r>
            <a:r>
              <a:rPr lang="ko-KR" altLang="en-US" dirty="0">
                <a:ea typeface="맑은 고딕"/>
              </a:rPr>
              <a:t>이상 시</a:t>
            </a:r>
            <a:r>
              <a:rPr lang="ko-KR" dirty="0">
                <a:ea typeface="맑은 고딕"/>
              </a:rPr>
              <a:t> 추후 스터디에 참가하실 수 없습니다.</a:t>
            </a:r>
            <a:r>
              <a:rPr lang="ko-KR" altLang="en-US" dirty="0">
                <a:ea typeface="맑은 고딕"/>
              </a:rPr>
              <a:t> </a:t>
            </a:r>
          </a:p>
          <a:p>
            <a:pPr>
              <a:buFont typeface="Arial"/>
            </a:pPr>
            <a:r>
              <a:rPr lang="ko-KR" dirty="0">
                <a:ea typeface="맑은 고딕"/>
              </a:rPr>
              <a:t>기본은 강의식으로 진행됩니다. </a:t>
            </a:r>
            <a:endParaRPr lang="ko-KR" altLang="en-US" dirty="0">
              <a:ea typeface="맑은 고딕"/>
            </a:endParaRPr>
          </a:p>
          <a:p>
            <a:pPr lvl="1">
              <a:buFont typeface="Arial"/>
            </a:pPr>
            <a:r>
              <a:rPr lang="ko-KR" dirty="0" err="1">
                <a:ea typeface="맑은 고딕"/>
              </a:rPr>
              <a:t>But</a:t>
            </a:r>
            <a:r>
              <a:rPr lang="ko-KR" dirty="0">
                <a:ea typeface="맑은 고딕"/>
              </a:rPr>
              <a:t>! 중간에 강사가 잘 모르거나 설명하기 </a:t>
            </a:r>
            <a:r>
              <a:rPr lang="ko-KR" altLang="en-US" dirty="0">
                <a:ea typeface="맑은 고딕"/>
              </a:rPr>
              <a:t>힘든 부분</a:t>
            </a:r>
            <a:r>
              <a:rPr lang="ko-KR" dirty="0">
                <a:ea typeface="맑은 고딕"/>
              </a:rPr>
              <a:t>, 내가 잘 아는 부분 등은 중간에 말씀해 주셔도 괜찮습니다.</a:t>
            </a:r>
            <a:endParaRPr lang="ko-KR" altLang="en-US" dirty="0">
              <a:ea typeface="맑은 고딕"/>
            </a:endParaRPr>
          </a:p>
          <a:p>
            <a:pPr>
              <a:buFont typeface="Arial"/>
            </a:pPr>
            <a:r>
              <a:rPr lang="ko-KR" dirty="0">
                <a:ea typeface="맑은 고딕"/>
              </a:rPr>
              <a:t>최대한 같이 실습을 할 수 있도록 할 예정입니다.</a:t>
            </a:r>
          </a:p>
          <a:p>
            <a:pPr lvl="1">
              <a:buFont typeface="Arial"/>
            </a:pPr>
            <a:r>
              <a:rPr lang="ko-KR" dirty="0" err="1">
                <a:ea typeface="맑은 고딕"/>
              </a:rPr>
              <a:t>희망사항입니다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111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1C5B2-EE72-4E54-BD73-C1C0C87D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Nova</a:t>
            </a:r>
            <a:endParaRPr lang="ko-KR" altLang="en-US" dirty="0"/>
          </a:p>
        </p:txBody>
      </p:sp>
      <p:pic>
        <p:nvPicPr>
          <p:cNvPr id="4" name="그림 4" descr="&lt;strong&gt;OpenStack&lt;/strong&gt; Architecture - The begin of the end">
            <a:extLst>
              <a:ext uri="{FF2B5EF4-FFF2-40B4-BE49-F238E27FC236}">
                <a16:creationId xmlns:a16="http://schemas.microsoft.com/office/drawing/2014/main" id="{DA16588B-3D5F-4B8B-BC95-19ABFD706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650" y="1689276"/>
            <a:ext cx="7018248" cy="51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18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EC743-FD19-4258-9693-DA94CB146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Swift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320C10E-85BC-45B0-80FD-6249C46D5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00" y="1762125"/>
            <a:ext cx="3245670" cy="4351338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D9379E2E-B3F4-4363-8393-01093C25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98" y="1809750"/>
            <a:ext cx="6752336" cy="411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69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09112-52A2-46A3-9BB4-02E91D7C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Glance</a:t>
            </a:r>
            <a:endParaRPr lang="ko-KR" altLang="en-US" dirty="0"/>
          </a:p>
        </p:txBody>
      </p:sp>
      <p:pic>
        <p:nvPicPr>
          <p:cNvPr id="4" name="그림 4" descr="&lt;strong&gt;OpenStack - Glance&lt;/strong&gt; and Cinder Modules">
            <a:extLst>
              <a:ext uri="{FF2B5EF4-FFF2-40B4-BE49-F238E27FC236}">
                <a16:creationId xmlns:a16="http://schemas.microsoft.com/office/drawing/2014/main" id="{FA9884CB-5647-4E60-862D-1C15AE532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557" y="1724025"/>
            <a:ext cx="5795727" cy="4351338"/>
          </a:xfrm>
          <a:prstGeom prst="rect">
            <a:avLst/>
          </a:prstGeom>
        </p:spPr>
      </p:pic>
      <p:pic>
        <p:nvPicPr>
          <p:cNvPr id="6" name="그림 6">
            <a:extLst>
              <a:ext uri="{FF2B5EF4-FFF2-40B4-BE49-F238E27FC236}">
                <a16:creationId xmlns:a16="http://schemas.microsoft.com/office/drawing/2014/main" id="{A91E32F6-5132-4A77-ABDA-72EF34674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7788"/>
            <a:ext cx="4224684" cy="317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95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D6996-6D6D-46F7-9962-E03413D58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Keystone</a:t>
            </a:r>
            <a:endParaRPr lang="ko-KR" altLang="en-US" dirty="0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F4669F8C-C511-47EE-BAB9-33768E6B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67" y="1689276"/>
            <a:ext cx="7289202" cy="51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02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E8EFE-022E-4568-8130-A609FDC8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Neutron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8843DA3-D00F-4B89-8EAE-24005CE2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629" y="1689276"/>
            <a:ext cx="7417626" cy="50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0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66C47-3465-4C01-AAA1-97508D971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Cinder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6643772A-5E01-478F-ADC6-5852C68F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465" y="1689276"/>
            <a:ext cx="9632150" cy="48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1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1C3DC-804E-42AF-96FC-CCCA5CD4D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Horizon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DC0C7B4B-06C4-4E4F-87C7-C693DA6D2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465" y="1689276"/>
            <a:ext cx="9624596" cy="512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26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65E79-7976-4A10-BCF7-424A4E1F6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Ceilometer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F58E6BAB-246C-48BE-87EE-22ECB93C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16" y="1689276"/>
            <a:ext cx="9129821" cy="512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62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AA47C-A086-43CD-96FB-B6FFF3BD0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Heat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A18CDE5-7F88-4200-B8C8-C182DB788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237" y="1689276"/>
            <a:ext cx="7796205" cy="51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97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5F730-0F41-44F8-902D-F8D96B29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Trove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F1F28C10-A3D8-4D01-B4E1-974AC9561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09" y="1689276"/>
            <a:ext cx="6824642" cy="512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8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B9C66-9CB5-4857-9009-78E444A06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맑은 고딕"/>
              </a:rPr>
              <a:t>향후 스터디 진행방향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98814-A6A3-41D6-81A4-63FC81F8C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맑은 고딕"/>
              </a:rPr>
              <a:t>예습은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하셔도</a:t>
            </a:r>
            <a:r>
              <a:rPr lang="en-US" dirty="0">
                <a:ea typeface="맑은 고딕"/>
              </a:rPr>
              <a:t>, 안 </a:t>
            </a:r>
            <a:r>
              <a:rPr lang="en-US" dirty="0" err="1">
                <a:ea typeface="맑은 고딕"/>
              </a:rPr>
              <a:t>하셔도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상관없습니다</a:t>
            </a:r>
            <a:r>
              <a:rPr lang="en-US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pPr lvl="1">
              <a:buFont typeface="Arial"/>
            </a:pPr>
            <a:r>
              <a:rPr lang="en-US" dirty="0" err="1">
                <a:ea typeface="맑은 고딕"/>
              </a:rPr>
              <a:t>예습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하신</a:t>
            </a:r>
            <a:r>
              <a:rPr lang="en-US" dirty="0">
                <a:ea typeface="맑은 고딕"/>
              </a:rPr>
              <a:t> 분 -&gt; '</a:t>
            </a:r>
            <a:r>
              <a:rPr lang="en-US" dirty="0" err="1">
                <a:ea typeface="맑은 고딕"/>
              </a:rPr>
              <a:t>나는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이렇게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했다'는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경험담을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공유해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주세요</a:t>
            </a:r>
            <a:r>
              <a:rPr lang="en-US" dirty="0">
                <a:ea typeface="맑은 고딕"/>
              </a:rPr>
              <a:t>!</a:t>
            </a:r>
          </a:p>
          <a:p>
            <a:pPr lvl="1">
              <a:buFont typeface="Arial"/>
            </a:pPr>
            <a:r>
              <a:rPr lang="en-US" dirty="0" err="1">
                <a:ea typeface="맑은 고딕"/>
              </a:rPr>
              <a:t>예습을</a:t>
            </a:r>
            <a:r>
              <a:rPr lang="en-US" dirty="0">
                <a:ea typeface="맑은 고딕"/>
              </a:rPr>
              <a:t> 안 </a:t>
            </a:r>
            <a:r>
              <a:rPr lang="en-US" dirty="0" err="1">
                <a:ea typeface="맑은 고딕"/>
              </a:rPr>
              <a:t>하신</a:t>
            </a:r>
            <a:r>
              <a:rPr lang="en-US" dirty="0">
                <a:ea typeface="맑은 고딕"/>
              </a:rPr>
              <a:t> 분 -&gt; </a:t>
            </a:r>
            <a:r>
              <a:rPr lang="en-US" dirty="0" err="1">
                <a:ea typeface="맑은 고딕"/>
              </a:rPr>
              <a:t>같이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하면서</a:t>
            </a:r>
            <a:r>
              <a:rPr lang="en-US" dirty="0">
                <a:ea typeface="맑은 고딕"/>
              </a:rPr>
              <a:t> '</a:t>
            </a:r>
            <a:r>
              <a:rPr lang="en-US" dirty="0" err="1">
                <a:ea typeface="맑은 고딕"/>
              </a:rPr>
              <a:t>나의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시행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착오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경험담'을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공유해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주세요</a:t>
            </a:r>
            <a:r>
              <a:rPr lang="en-US" dirty="0">
                <a:ea typeface="맑은 고딕"/>
              </a:rPr>
              <a:t>!</a:t>
            </a:r>
          </a:p>
          <a:p>
            <a:pPr>
              <a:buFont typeface="Arial"/>
            </a:pPr>
            <a:r>
              <a:rPr lang="ko-KR" altLang="en-US" dirty="0">
                <a:ea typeface="맑은 고딕"/>
              </a:rPr>
              <a:t>하지만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TIL</a:t>
            </a:r>
            <a:r>
              <a:rPr lang="ko-KR" altLang="en-US" dirty="0" err="1">
                <a:ea typeface="맑은 고딕"/>
              </a:rPr>
              <a:t>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꼭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작성해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주세요</a:t>
            </a:r>
            <a:r>
              <a:rPr lang="en-US" dirty="0">
                <a:ea typeface="맑은 고딕"/>
              </a:rPr>
              <a:t>!</a:t>
            </a:r>
          </a:p>
          <a:p>
            <a:pPr lvl="1">
              <a:buFont typeface="Arial"/>
            </a:pPr>
            <a:r>
              <a:rPr lang="en-US" dirty="0">
                <a:ea typeface="맑은 고딕"/>
              </a:rPr>
              <a:t>Today I Learned -&gt;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본인의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방식대로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오늘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배운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내용을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정리하기</a:t>
            </a:r>
            <a:endParaRPr lang="en-US" dirty="0">
              <a:ea typeface="맑은 고딕"/>
            </a:endParaRPr>
          </a:p>
          <a:p>
            <a:pPr lvl="1">
              <a:buFont typeface="Arial"/>
            </a:pPr>
            <a:r>
              <a:rPr lang="en-US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스터디가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종료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이후에도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나중에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다시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있기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위함입니다</a:t>
            </a:r>
            <a:r>
              <a:rPr lang="en-US" dirty="0">
                <a:ea typeface="맑은 고딕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444946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BBB1C-1176-4FBC-828C-B915841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Sahara</a:t>
            </a:r>
            <a:endParaRPr lang="ko-KR" altLang="en-US" dirty="0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CFE8678A-3E7A-4BB4-A522-B68B8BAE7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78" y="1689276"/>
            <a:ext cx="8926334" cy="50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33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36B1ED-108A-4293-940A-A48F3369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Ironic</a:t>
            </a:r>
            <a:endParaRPr lang="ko-KR" altLang="en-US"/>
          </a:p>
        </p:txBody>
      </p:sp>
      <p:pic>
        <p:nvPicPr>
          <p:cNvPr id="4" name="그림 4" descr="https://i.ytimg.com/vi/IjkudcvUyFc/maxresdefault.jpg">
            <a:extLst>
              <a:ext uri="{FF2B5EF4-FFF2-40B4-BE49-F238E27FC236}">
                <a16:creationId xmlns:a16="http://schemas.microsoft.com/office/drawing/2014/main" id="{CB62B6AF-10A2-4F46-B512-A9215E7D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822" y="1687842"/>
            <a:ext cx="9014767" cy="505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97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411A9-2359-4E4B-B2F9-10968BD3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Others</a:t>
            </a:r>
            <a:r>
              <a:rPr lang="ko-KR" altLang="en-US" dirty="0">
                <a:ea typeface="맑은 고딕"/>
              </a:rPr>
              <a:t>...</a:t>
            </a:r>
            <a:endParaRPr lang="ko-KR" altLang="en-US" dirty="0"/>
          </a:p>
        </p:txBody>
      </p:sp>
      <p:pic>
        <p:nvPicPr>
          <p:cNvPr id="4" name="그림 4" descr="openstack services.png">
            <a:extLst>
              <a:ext uri="{FF2B5EF4-FFF2-40B4-BE49-F238E27FC236}">
                <a16:creationId xmlns:a16="http://schemas.microsoft.com/office/drawing/2014/main" id="{5A7EC934-DA21-4E87-9803-0B1CB2A94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589" y="1825625"/>
            <a:ext cx="91728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37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4">
            <a:extLst>
              <a:ext uri="{FF2B5EF4-FFF2-40B4-BE49-F238E27FC236}">
                <a16:creationId xmlns:a16="http://schemas.microsoft.com/office/drawing/2014/main" id="{6E3BEB73-4D98-4B58-8B30-D8B6736FF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4" y="57150"/>
            <a:ext cx="10809255" cy="66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02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F52BFE7D-9F6A-4EF3-B2A1-671E26B7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1912" cy="68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82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57CC6-3111-4623-8378-33D18AF2B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맑은 고딕"/>
              </a:rPr>
              <a:t>여러분의 도움이 필요합니다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91D54D-4C8B-4AD5-A702-490F27E2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dirty="0">
                <a:ea typeface="맑은 고딕"/>
              </a:rPr>
              <a:t>지금부터 </a:t>
            </a:r>
            <a:r>
              <a:rPr lang="ko-KR" dirty="0" err="1">
                <a:ea typeface="맑은 고딕"/>
              </a:rPr>
              <a:t>OpenStack</a:t>
            </a:r>
            <a:r>
              <a:rPr lang="ko-KR" dirty="0">
                <a:ea typeface="맑은 고딕"/>
              </a:rPr>
              <a:t> KR </a:t>
            </a:r>
            <a:r>
              <a:rPr lang="ko-KR" dirty="0" err="1">
                <a:ea typeface="맑은 고딕"/>
              </a:rPr>
              <a:t>Slack을</a:t>
            </a:r>
            <a:r>
              <a:rPr lang="ko-KR" dirty="0">
                <a:ea typeface="맑은 고딕"/>
              </a:rPr>
              <a:t> 만들어 주세요!</a:t>
            </a:r>
          </a:p>
          <a:p>
            <a:pPr lvl="1"/>
            <a:r>
              <a:rPr lang="ko-KR" altLang="en-US" dirty="0">
                <a:ea typeface="맑은 고딕"/>
              </a:rPr>
              <a:t>우리가 서로 보지 못하는 평일이나 주말 동안 자유롭게 </a:t>
            </a:r>
            <a:r>
              <a:rPr lang="ko-KR" altLang="en-US" dirty="0" err="1">
                <a:ea typeface="맑은 고딕"/>
              </a:rPr>
              <a:t>질답이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오고갈</a:t>
            </a:r>
            <a:r>
              <a:rPr lang="ko-KR" altLang="en-US" dirty="0">
                <a:ea typeface="맑은 고딕"/>
              </a:rPr>
              <a:t> 수 있도록 하기 위함 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사진촬영을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도와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주실</a:t>
            </a:r>
            <a:r>
              <a:rPr lang="en-US" dirty="0">
                <a:ea typeface="맑은 고딕"/>
              </a:rPr>
              <a:t> 1분</a:t>
            </a:r>
            <a:endParaRPr lang="en-US" altLang="ko-KR" dirty="0">
              <a:ea typeface="맑은 고딕"/>
            </a:endParaRPr>
          </a:p>
          <a:p>
            <a:pPr>
              <a:buFont typeface="Arial"/>
            </a:pPr>
            <a:r>
              <a:rPr lang="ko-KR" altLang="en-US" dirty="0" err="1">
                <a:ea typeface="맑은 고딕"/>
              </a:rPr>
              <a:t>오늘배운</a:t>
            </a:r>
            <a:r>
              <a:rPr lang="ko-KR" alt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내용을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Markdown으로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정리</a:t>
            </a:r>
            <a:r>
              <a:rPr lang="en-US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하여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Github에</a:t>
            </a:r>
            <a:r>
              <a:rPr lang="en-US" dirty="0">
                <a:ea typeface="맑은 고딕"/>
              </a:rPr>
              <a:t> </a:t>
            </a:r>
            <a:r>
              <a:rPr lang="en-US" dirty="0" err="1">
                <a:ea typeface="맑은 고딕"/>
              </a:rPr>
              <a:t>commit해주실</a:t>
            </a:r>
            <a:r>
              <a:rPr lang="en-US" dirty="0">
                <a:ea typeface="맑은 고딕"/>
              </a:rPr>
              <a:t> 1분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62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BBB6D-41DA-4073-93C3-4712C973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>
                <a:ea typeface="맑은 고딕"/>
              </a:rPr>
              <a:t>본 스터디에서 다룰(다루고 싶은) 내용</a:t>
            </a:r>
            <a:endParaRPr 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6933B-D4B1-43A1-A733-AAB604353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dirty="0">
                <a:ea typeface="맑은 고딕"/>
              </a:rPr>
              <a:t>1주차 : </a:t>
            </a:r>
            <a:r>
              <a:rPr lang="ko-KR" dirty="0" err="1">
                <a:ea typeface="맑은 고딕"/>
              </a:rPr>
              <a:t>오픈스택을</a:t>
            </a:r>
            <a:r>
              <a:rPr lang="ko-KR" dirty="0">
                <a:ea typeface="맑은 고딕"/>
              </a:rPr>
              <a:t> 위한 기초 지식 / </a:t>
            </a:r>
            <a:r>
              <a:rPr lang="ko-KR" dirty="0" err="1">
                <a:ea typeface="맑은 고딕"/>
              </a:rPr>
              <a:t>오픈스택의</a:t>
            </a:r>
            <a:r>
              <a:rPr lang="ko-KR" dirty="0">
                <a:ea typeface="맑은 고딕"/>
              </a:rPr>
              <a:t> 서비스(프로젝트)들</a:t>
            </a:r>
          </a:p>
          <a:p>
            <a:r>
              <a:rPr lang="en-US" altLang="ko-KR" dirty="0">
                <a:ea typeface="맑은 고딕"/>
              </a:rPr>
              <a:t>2</a:t>
            </a:r>
            <a:r>
              <a:rPr lang="ko-KR" altLang="en-US" dirty="0">
                <a:ea typeface="맑은 고딕"/>
              </a:rPr>
              <a:t>주차 </a:t>
            </a:r>
            <a:r>
              <a:rPr lang="en-US" altLang="ko-KR" dirty="0">
                <a:ea typeface="맑은 고딕"/>
              </a:rPr>
              <a:t>: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데브스택을</a:t>
            </a:r>
            <a:r>
              <a:rPr lang="ko-KR" altLang="en-US" dirty="0">
                <a:ea typeface="맑은 고딕"/>
              </a:rPr>
              <a:t> 이용한 설치</a:t>
            </a:r>
          </a:p>
          <a:p>
            <a:r>
              <a:rPr lang="ko-KR" dirty="0">
                <a:ea typeface="맑은 고딕"/>
              </a:rPr>
              <a:t>3주차 : </a:t>
            </a:r>
            <a:r>
              <a:rPr lang="ko-KR" dirty="0" err="1">
                <a:ea typeface="맑은 고딕"/>
              </a:rPr>
              <a:t>오픈스택</a:t>
            </a:r>
            <a:r>
              <a:rPr lang="ko-KR" dirty="0">
                <a:ea typeface="맑은 고딕"/>
              </a:rPr>
              <a:t> 메뉴얼 설치[신호철님]</a:t>
            </a:r>
            <a:endParaRPr lang="ko-KR" altLang="en-US" dirty="0">
              <a:ea typeface="맑은 고딕"/>
            </a:endParaRPr>
          </a:p>
          <a:p>
            <a:r>
              <a:rPr lang="ko-KR" dirty="0">
                <a:ea typeface="맑은 고딕"/>
              </a:rPr>
              <a:t>4주차 : </a:t>
            </a:r>
            <a:r>
              <a:rPr lang="ko-KR" dirty="0" err="1">
                <a:ea typeface="맑은 고딕"/>
              </a:rPr>
              <a:t>오픈스택의</a:t>
            </a:r>
            <a:r>
              <a:rPr lang="ko-KR" dirty="0">
                <a:ea typeface="맑은 고딕"/>
              </a:rPr>
              <a:t> 기본 운영 (프로젝트 생성/인스턴스 생성/블록 스토리지</a:t>
            </a:r>
            <a:r>
              <a:rPr lang="en-US" altLang="ko-KR" dirty="0">
                <a:ea typeface="맑은 고딕"/>
              </a:rPr>
              <a:t>/</a:t>
            </a:r>
            <a:r>
              <a:rPr lang="ko-KR" altLang="en-US" dirty="0">
                <a:ea typeface="맑은 고딕"/>
              </a:rPr>
              <a:t>오브젝트 스토리지</a:t>
            </a:r>
            <a:r>
              <a:rPr lang="ko-KR" dirty="0">
                <a:ea typeface="맑은 고딕"/>
              </a:rPr>
              <a:t>)</a:t>
            </a:r>
          </a:p>
          <a:p>
            <a:r>
              <a:rPr lang="ko-KR" dirty="0">
                <a:ea typeface="맑은 고딕"/>
              </a:rPr>
              <a:t>5주차 : </a:t>
            </a:r>
            <a:r>
              <a:rPr lang="ko-KR" dirty="0" err="1">
                <a:ea typeface="맑은 고딕"/>
              </a:rPr>
              <a:t>Juju</a:t>
            </a:r>
            <a:r>
              <a:rPr lang="ko-KR" dirty="0">
                <a:ea typeface="맑은 고딕"/>
              </a:rPr>
              <a:t>[</a:t>
            </a:r>
            <a:r>
              <a:rPr lang="ko-KR" dirty="0" err="1">
                <a:ea typeface="맑은 고딕"/>
              </a:rPr>
              <a:t>Canonical</a:t>
            </a:r>
            <a:r>
              <a:rPr lang="ko-KR" dirty="0">
                <a:ea typeface="맑은 고딕"/>
              </a:rPr>
              <a:t> </a:t>
            </a:r>
            <a:r>
              <a:rPr lang="ko-KR" dirty="0" err="1">
                <a:ea typeface="맑은 고딕"/>
              </a:rPr>
              <a:t>심장훈님</a:t>
            </a:r>
            <a:r>
              <a:rPr lang="ko-KR" dirty="0">
                <a:ea typeface="맑은 고딕"/>
              </a:rPr>
              <a:t>]</a:t>
            </a:r>
          </a:p>
          <a:p>
            <a:r>
              <a:rPr lang="en-US" altLang="ko-KR" dirty="0">
                <a:ea typeface="맑은 고딕"/>
              </a:rPr>
              <a:t>6</a:t>
            </a:r>
            <a:r>
              <a:rPr lang="ko-KR" altLang="en-US" dirty="0">
                <a:ea typeface="맑은 고딕"/>
              </a:rPr>
              <a:t>주차 </a:t>
            </a:r>
            <a:r>
              <a:rPr lang="en-US" altLang="ko-KR" dirty="0">
                <a:ea typeface="맑은 고딕"/>
              </a:rPr>
              <a:t>: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CORS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Settings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REST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API,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Ansible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Fuel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&amp;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TripleO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클러스터링 </a:t>
            </a:r>
            <a:r>
              <a:rPr lang="ko-KR" altLang="en-US" dirty="0" err="1">
                <a:ea typeface="맑은 고딕"/>
              </a:rPr>
              <a:t>로드밸런싱</a:t>
            </a:r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미정</a:t>
            </a:r>
            <a:r>
              <a:rPr lang="en-US" altLang="ko-KR" dirty="0">
                <a:ea typeface="맑은 고딕"/>
              </a:rPr>
              <a:t>)</a:t>
            </a:r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10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D4DAB-A02E-4AE4-85D4-45B6E199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서비스의 종류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CAC6A-5867-48D4-BB1F-EB268132C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19" y="1271239"/>
            <a:ext cx="9928561" cy="55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2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A1258-D9B5-4222-8307-FD65E2BE3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Private, Public, Hybrid Cloud</a:t>
            </a:r>
            <a:endParaRPr lang="ko-KR" altLang="en-US" dirty="0"/>
          </a:p>
        </p:txBody>
      </p:sp>
      <p:pic>
        <p:nvPicPr>
          <p:cNvPr id="1026" name="Picture 2" descr="https://www.znetlive.com/blog/wp-content/uploads/2015/12/pub-priv-hyb.png">
            <a:extLst>
              <a:ext uri="{FF2B5EF4-FFF2-40B4-BE49-F238E27FC236}">
                <a16:creationId xmlns:a16="http://schemas.microsoft.com/office/drawing/2014/main" id="{CE2C99AF-7CE4-4E5E-BA3C-FB3ECD029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437" y="1282390"/>
            <a:ext cx="9329125" cy="55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22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07EA9C-1F02-4B56-AF36-581EA32C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클라우드 핵심 서비스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D4B7841-77E8-47AD-B123-F6EE39AD63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005931"/>
            <a:ext cx="4876800" cy="1990725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5DB5D808-0607-43AA-AB90-5D499F765A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819123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451</Words>
  <Application>Microsoft Office PowerPoint</Application>
  <PresentationFormat>와이드스크린</PresentationFormat>
  <Paragraphs>103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7" baseType="lpstr">
      <vt:lpstr>맑은 고딕</vt:lpstr>
      <vt:lpstr>Arial</vt:lpstr>
      <vt:lpstr>Office 테마</vt:lpstr>
      <vt:lpstr>OpenStack을 위한 사전 지식</vt:lpstr>
      <vt:lpstr>차후 스터디 Road map 안내</vt:lpstr>
      <vt:lpstr>향후 스터디 진행방향</vt:lpstr>
      <vt:lpstr>향후 스터디 진행방향</vt:lpstr>
      <vt:lpstr>여러분의 도움이 필요합니다</vt:lpstr>
      <vt:lpstr>본 스터디에서 다룰(다루고 싶은) 내용</vt:lpstr>
      <vt:lpstr>클라우드 서비스의 종류</vt:lpstr>
      <vt:lpstr>Private, Public, Hybrid Cloud</vt:lpstr>
      <vt:lpstr>클라우드 핵심 서비스</vt:lpstr>
      <vt:lpstr>컴퓨트 서비스</vt:lpstr>
      <vt:lpstr>스토리지 서비스</vt:lpstr>
      <vt:lpstr>Hypervisor</vt:lpstr>
      <vt:lpstr>Native(Bare Metal)</vt:lpstr>
      <vt:lpstr>Hosted</vt:lpstr>
      <vt:lpstr>Full Virtualization</vt:lpstr>
      <vt:lpstr>Half Virtualization</vt:lpstr>
      <vt:lpstr>Hypervisors</vt:lpstr>
      <vt:lpstr>Image formats for Hypervisors</vt:lpstr>
      <vt:lpstr>Fixed IP  / Floating IP</vt:lpstr>
      <vt:lpstr>IP Class</vt:lpstr>
      <vt:lpstr>CIDR</vt:lpstr>
      <vt:lpstr>SDN</vt:lpstr>
      <vt:lpstr>OpenFlow</vt:lpstr>
      <vt:lpstr>Block Storage</vt:lpstr>
      <vt:lpstr>Object Storage</vt:lpstr>
      <vt:lpstr>Cinder / Swift</vt:lpstr>
      <vt:lpstr>RBD(RADOS Block Device)</vt:lpstr>
      <vt:lpstr>OpenStack Releases</vt:lpstr>
      <vt:lpstr>OpenStack Architecture</vt:lpstr>
      <vt:lpstr>Nova</vt:lpstr>
      <vt:lpstr>Swift</vt:lpstr>
      <vt:lpstr>Glance</vt:lpstr>
      <vt:lpstr>Keystone</vt:lpstr>
      <vt:lpstr>Neutron</vt:lpstr>
      <vt:lpstr>Cinder</vt:lpstr>
      <vt:lpstr>Horizon</vt:lpstr>
      <vt:lpstr>Ceilometer</vt:lpstr>
      <vt:lpstr>Heat</vt:lpstr>
      <vt:lpstr>Trove</vt:lpstr>
      <vt:lpstr>Sahara</vt:lpstr>
      <vt:lpstr>Ironic</vt:lpstr>
      <vt:lpstr>Others...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OpenStack을 위한 사전 지식</dc:title>
  <dc:creator>Taehee Jang</dc:creator>
  <cp:lastModifiedBy>Taehee Jang</cp:lastModifiedBy>
  <cp:revision>10</cp:revision>
  <dcterms:created xsi:type="dcterms:W3CDTF">2017-11-10T02:38:02Z</dcterms:created>
  <dcterms:modified xsi:type="dcterms:W3CDTF">2017-11-16T02:04:18Z</dcterms:modified>
</cp:coreProperties>
</file>